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78" r:id="rId7"/>
    <p:sldId id="280" r:id="rId8"/>
    <p:sldId id="281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71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9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5242374" y="1178992"/>
            <a:ext cx="1124153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CHAPTER - 5</a:t>
            </a:r>
            <a:r>
              <a:rPr kumimoji="0" lang="en-US" sz="8800" b="1" i="0" u="none" strike="noStrike" kern="0" cap="none" spc="-10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 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3" name="object 5"/>
          <p:cNvSpPr txBox="1">
            <a:spLocks/>
          </p:cNvSpPr>
          <p:nvPr/>
        </p:nvSpPr>
        <p:spPr>
          <a:xfrm>
            <a:off x="6055654" y="3624651"/>
            <a:ext cx="8795931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PRINCIPLES</a:t>
            </a:r>
            <a:r>
              <a:rPr kumimoji="0" lang="en-US" sz="4800" b="1" i="0" u="none" strike="noStrike" kern="0" cap="none" spc="-1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INHERITANCE AND VARIATION – DIHYBRID CROSS, TEST CROSS</a:t>
            </a:r>
            <a:endParaRPr kumimoji="0" lang="en-US" sz="1400" b="1" i="0" u="none" strike="noStrike" kern="0" cap="none" spc="-1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9" name="Picture 1" descr="C:\Users\Admin\Desktop\4-cross-between-these-two-parents-produc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798" y="3511233"/>
            <a:ext cx="5343525" cy="579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420" y="366078"/>
            <a:ext cx="8229600" cy="1143000"/>
          </a:xfrm>
        </p:spPr>
        <p:txBody>
          <a:bodyPr/>
          <a:lstStyle/>
          <a:p>
            <a:r>
              <a:rPr lang="en-US" dirty="0" smtClean="0"/>
              <a:t>Test cross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0" y="2743200"/>
            <a:ext cx="82296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2:2 ration</a:t>
            </a:r>
          </a:p>
          <a:p>
            <a:r>
              <a:rPr lang="en-US" sz="5400" dirty="0" smtClean="0"/>
              <a:t>Unknown is heterozygous </a:t>
            </a:r>
          </a:p>
          <a:p>
            <a:r>
              <a:rPr lang="en-US" sz="5400" dirty="0" err="1" smtClean="0"/>
              <a:t>Tt</a:t>
            </a:r>
            <a:r>
              <a:rPr lang="en-US" sz="5400" dirty="0" smtClean="0"/>
              <a:t> X </a:t>
            </a:r>
            <a:r>
              <a:rPr lang="en-US" sz="5400" dirty="0" err="1" smtClean="0"/>
              <a:t>tt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18520" y="2674621"/>
          <a:ext cx="5006340" cy="386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1668780"/>
                <a:gridCol w="1668780"/>
              </a:tblGrid>
              <a:tr h="128778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T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t</a:t>
                      </a:r>
                      <a:endParaRPr lang="en-US" sz="6000" dirty="0"/>
                    </a:p>
                  </a:txBody>
                  <a:tcPr/>
                </a:tc>
              </a:tr>
              <a:tr h="1287780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t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Tt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tt</a:t>
                      </a:r>
                      <a:endParaRPr lang="en-US" sz="6000" dirty="0"/>
                    </a:p>
                  </a:txBody>
                  <a:tcPr/>
                </a:tc>
              </a:tr>
              <a:tr h="1287780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t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Tt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tt</a:t>
                      </a:r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260" y="29749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3291840"/>
            <a:ext cx="8229600" cy="45259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BACK CROSS 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10/10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  <p:sp>
        <p:nvSpPr>
          <p:cNvPr id="4" name="Google Shape;179;p2"/>
          <p:cNvSpPr txBox="1">
            <a:spLocks noGrp="1"/>
          </p:cNvSpPr>
          <p:nvPr>
            <p:ph type="dt" idx="10"/>
          </p:nvPr>
        </p:nvSpPr>
        <p:spPr>
          <a:xfrm>
            <a:off x="337634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15/6/2020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" name="Google Shape;180;p2"/>
          <p:cNvSpPr txBox="1">
            <a:spLocks noGrp="1"/>
          </p:cNvSpPr>
          <p:nvPr>
            <p:ph type="ftr" idx="11"/>
          </p:nvPr>
        </p:nvSpPr>
        <p:spPr>
          <a:xfrm>
            <a:off x="2514600" y="9646920"/>
            <a:ext cx="12070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INTRODUCTION (SCD) / SKILL AND CAREER DEVELOPMENT/ SARASWATHI.R/ENG/SNS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1880" y="596265"/>
            <a:ext cx="11064240" cy="1140009"/>
          </a:xfrm>
          <a:prstGeom prst="rect">
            <a:avLst/>
          </a:prstGeom>
        </p:spPr>
        <p:txBody>
          <a:bodyPr vert="horz" wrap="square" lIns="0" tIns="21544" rIns="0" bIns="0" rtlCol="0">
            <a:spAutoFit/>
          </a:bodyPr>
          <a:lstStyle/>
          <a:p>
            <a:pPr marL="22678">
              <a:spcBef>
                <a:spcPts val="170"/>
              </a:spcBef>
            </a:pPr>
            <a:r>
              <a:rPr sz="7100" i="1" spc="-54" dirty="0"/>
              <a:t>Terminologies </a:t>
            </a:r>
            <a:r>
              <a:rPr sz="7100" i="1" spc="-9" dirty="0"/>
              <a:t>in</a:t>
            </a:r>
            <a:r>
              <a:rPr sz="7100" i="1" spc="45" dirty="0"/>
              <a:t> </a:t>
            </a:r>
            <a:r>
              <a:rPr sz="7100" i="1" spc="-18" dirty="0"/>
              <a:t>Genetics:</a:t>
            </a:r>
            <a:endParaRPr sz="7100"/>
          </a:p>
        </p:txBody>
      </p:sp>
      <p:sp>
        <p:nvSpPr>
          <p:cNvPr id="3" name="object 3"/>
          <p:cNvSpPr txBox="1"/>
          <p:nvPr/>
        </p:nvSpPr>
        <p:spPr>
          <a:xfrm>
            <a:off x="774698" y="2274188"/>
            <a:ext cx="12100560" cy="7169590"/>
          </a:xfrm>
          <a:prstGeom prst="rect">
            <a:avLst/>
          </a:prstGeom>
        </p:spPr>
        <p:txBody>
          <a:bodyPr vert="horz" wrap="square" lIns="0" tIns="23812" rIns="0" bIns="0" rtlCol="0">
            <a:spAutoFit/>
          </a:bodyPr>
          <a:lstStyle/>
          <a:p>
            <a:pPr marL="634995" marR="9071" indent="-612317">
              <a:spcBef>
                <a:spcPts val="187"/>
              </a:spcBef>
              <a:buFont typeface="Arial"/>
              <a:buChar char="•"/>
              <a:tabLst>
                <a:tab pos="633861" algn="l"/>
                <a:tab pos="634995" algn="l"/>
                <a:tab pos="5580018" algn="l"/>
              </a:tabLst>
            </a:pPr>
            <a:r>
              <a:rPr sz="4800" b="1" i="1" spc="-27" dirty="0">
                <a:latin typeface="+mn-lt"/>
                <a:cs typeface="Carlito"/>
              </a:rPr>
              <a:t>Factor</a:t>
            </a:r>
            <a:r>
              <a:rPr sz="4800" b="1" i="1" spc="-36" dirty="0">
                <a:latin typeface="+mn-lt"/>
                <a:cs typeface="Carlito"/>
              </a:rPr>
              <a:t> </a:t>
            </a:r>
            <a:r>
              <a:rPr sz="4800" b="1" i="1" spc="-9" dirty="0">
                <a:latin typeface="+mn-lt"/>
                <a:cs typeface="Carlito"/>
              </a:rPr>
              <a:t>or</a:t>
            </a:r>
            <a:r>
              <a:rPr sz="4800" b="1" i="1" spc="9" dirty="0">
                <a:latin typeface="+mn-lt"/>
                <a:cs typeface="Carlito"/>
              </a:rPr>
              <a:t> </a:t>
            </a:r>
            <a:r>
              <a:rPr sz="4800" b="1" i="1" spc="-9" dirty="0">
                <a:latin typeface="+mn-lt"/>
                <a:cs typeface="Carlito"/>
              </a:rPr>
              <a:t>Gene:	</a:t>
            </a:r>
            <a:r>
              <a:rPr sz="4800" spc="-9" dirty="0">
                <a:latin typeface="+mn-lt"/>
                <a:cs typeface="Carlito"/>
              </a:rPr>
              <a:t>Functional unit of  </a:t>
            </a:r>
            <a:r>
              <a:rPr sz="4800" spc="-18" dirty="0">
                <a:latin typeface="+mn-lt"/>
                <a:cs typeface="Carlito"/>
              </a:rPr>
              <a:t>heredity responsible </a:t>
            </a:r>
            <a:r>
              <a:rPr sz="4800" spc="-45" dirty="0">
                <a:latin typeface="+mn-lt"/>
                <a:cs typeface="Carlito"/>
              </a:rPr>
              <a:t>for </a:t>
            </a:r>
            <a:r>
              <a:rPr sz="4800" dirty="0">
                <a:latin typeface="+mn-lt"/>
                <a:cs typeface="Carlito"/>
              </a:rPr>
              <a:t>the  </a:t>
            </a:r>
            <a:r>
              <a:rPr sz="4800" spc="-27" dirty="0">
                <a:latin typeface="+mn-lt"/>
                <a:cs typeface="Carlito"/>
              </a:rPr>
              <a:t>expression </a:t>
            </a:r>
            <a:r>
              <a:rPr sz="4800" spc="-9" dirty="0">
                <a:latin typeface="+mn-lt"/>
                <a:cs typeface="Carlito"/>
              </a:rPr>
              <a:t>of </a:t>
            </a:r>
            <a:r>
              <a:rPr sz="4800" spc="-18" dirty="0">
                <a:latin typeface="+mn-lt"/>
                <a:cs typeface="Carlito"/>
              </a:rPr>
              <a:t>character </a:t>
            </a:r>
            <a:r>
              <a:rPr sz="4800" dirty="0">
                <a:latin typeface="+mn-lt"/>
                <a:cs typeface="Carlito"/>
              </a:rPr>
              <a:t>in the  </a:t>
            </a:r>
            <a:r>
              <a:rPr sz="4800" spc="-80" dirty="0">
                <a:latin typeface="+mn-lt"/>
                <a:cs typeface="Carlito"/>
              </a:rPr>
              <a:t>progeny.</a:t>
            </a:r>
            <a:endParaRPr sz="4800">
              <a:latin typeface="+mn-lt"/>
              <a:cs typeface="Carlito"/>
            </a:endParaRPr>
          </a:p>
          <a:p>
            <a:pPr marL="634995" marR="27214" indent="-612317">
              <a:spcBef>
                <a:spcPts val="1375"/>
              </a:spcBef>
              <a:buFont typeface="Arial"/>
              <a:buChar char="•"/>
              <a:tabLst>
                <a:tab pos="633861" algn="l"/>
                <a:tab pos="634995" algn="l"/>
              </a:tabLst>
            </a:pPr>
            <a:r>
              <a:rPr sz="4800" b="1" i="1" dirty="0">
                <a:latin typeface="+mn-lt"/>
                <a:cs typeface="Carlito"/>
              </a:rPr>
              <a:t>Locus: </a:t>
            </a:r>
            <a:r>
              <a:rPr sz="4800" spc="-9" dirty="0">
                <a:latin typeface="+mn-lt"/>
                <a:cs typeface="Carlito"/>
              </a:rPr>
              <a:t>The position </a:t>
            </a:r>
            <a:r>
              <a:rPr sz="4800" dirty="0">
                <a:latin typeface="+mn-lt"/>
                <a:cs typeface="Carlito"/>
              </a:rPr>
              <a:t>of </a:t>
            </a:r>
            <a:r>
              <a:rPr sz="4800" spc="-18" dirty="0">
                <a:latin typeface="+mn-lt"/>
                <a:cs typeface="Carlito"/>
              </a:rPr>
              <a:t>the </a:t>
            </a:r>
            <a:r>
              <a:rPr sz="4800" spc="-9" dirty="0">
                <a:latin typeface="+mn-lt"/>
                <a:cs typeface="Carlito"/>
              </a:rPr>
              <a:t>gene on  </a:t>
            </a:r>
            <a:r>
              <a:rPr sz="4800" dirty="0">
                <a:latin typeface="+mn-lt"/>
                <a:cs typeface="Carlito"/>
              </a:rPr>
              <a:t>the</a:t>
            </a:r>
            <a:r>
              <a:rPr sz="4800" spc="-9" dirty="0">
                <a:latin typeface="+mn-lt"/>
                <a:cs typeface="Carlito"/>
              </a:rPr>
              <a:t> </a:t>
            </a:r>
            <a:r>
              <a:rPr sz="4800" spc="-18" dirty="0">
                <a:latin typeface="+mn-lt"/>
                <a:cs typeface="Carlito"/>
              </a:rPr>
              <a:t>chromosomes.</a:t>
            </a:r>
            <a:endParaRPr sz="4800">
              <a:latin typeface="+mn-lt"/>
              <a:cs typeface="Carlito"/>
            </a:endParaRPr>
          </a:p>
          <a:p>
            <a:pPr marL="634995" marR="774467" indent="-612317">
              <a:spcBef>
                <a:spcPts val="1375"/>
              </a:spcBef>
              <a:buFont typeface="Arial"/>
              <a:buChar char="•"/>
              <a:tabLst>
                <a:tab pos="633861" algn="l"/>
                <a:tab pos="634995" algn="l"/>
              </a:tabLst>
            </a:pPr>
            <a:r>
              <a:rPr sz="4800" b="1" dirty="0">
                <a:latin typeface="+mn-lt"/>
                <a:cs typeface="Carlito"/>
              </a:rPr>
              <a:t>Allele: </a:t>
            </a:r>
            <a:r>
              <a:rPr sz="4800" spc="-9" dirty="0">
                <a:latin typeface="+mn-lt"/>
                <a:cs typeface="Carlito"/>
              </a:rPr>
              <a:t>The </a:t>
            </a:r>
            <a:r>
              <a:rPr sz="4800" spc="-18" dirty="0">
                <a:latin typeface="+mn-lt"/>
                <a:cs typeface="Carlito"/>
              </a:rPr>
              <a:t>alternative </a:t>
            </a:r>
            <a:r>
              <a:rPr sz="4800" spc="-45" dirty="0">
                <a:latin typeface="+mn-lt"/>
                <a:cs typeface="Carlito"/>
              </a:rPr>
              <a:t>form </a:t>
            </a:r>
            <a:r>
              <a:rPr sz="4800" spc="-9" dirty="0">
                <a:latin typeface="+mn-lt"/>
                <a:cs typeface="Carlito"/>
              </a:rPr>
              <a:t>of </a:t>
            </a:r>
            <a:r>
              <a:rPr sz="4800" dirty="0">
                <a:latin typeface="+mn-lt"/>
                <a:cs typeface="Carlito"/>
              </a:rPr>
              <a:t>a  </a:t>
            </a:r>
            <a:r>
              <a:rPr sz="4800" spc="-9" dirty="0">
                <a:latin typeface="+mn-lt"/>
                <a:cs typeface="Carlito"/>
              </a:rPr>
              <a:t>gene </a:t>
            </a:r>
            <a:r>
              <a:rPr sz="4800" spc="-54" dirty="0">
                <a:latin typeface="+mn-lt"/>
                <a:cs typeface="Carlito"/>
              </a:rPr>
              <a:t>for </a:t>
            </a:r>
            <a:r>
              <a:rPr sz="4800" dirty="0">
                <a:latin typeface="+mn-lt"/>
                <a:cs typeface="Carlito"/>
              </a:rPr>
              <a:t>a </a:t>
            </a:r>
            <a:r>
              <a:rPr sz="4800" spc="-36" dirty="0">
                <a:latin typeface="+mn-lt"/>
                <a:cs typeface="Carlito"/>
              </a:rPr>
              <a:t>contrasting </a:t>
            </a:r>
            <a:r>
              <a:rPr sz="4800" spc="-18" dirty="0">
                <a:latin typeface="+mn-lt"/>
                <a:cs typeface="Carlito"/>
              </a:rPr>
              <a:t>character  present </a:t>
            </a:r>
            <a:r>
              <a:rPr sz="4800" spc="-9" dirty="0">
                <a:latin typeface="+mn-lt"/>
                <a:cs typeface="Carlito"/>
              </a:rPr>
              <a:t>on </a:t>
            </a:r>
            <a:r>
              <a:rPr sz="4800" spc="-18" dirty="0">
                <a:latin typeface="+mn-lt"/>
                <a:cs typeface="Carlito"/>
              </a:rPr>
              <a:t>identical </a:t>
            </a:r>
            <a:r>
              <a:rPr sz="4800" dirty="0">
                <a:latin typeface="+mn-lt"/>
                <a:cs typeface="Carlito"/>
              </a:rPr>
              <a:t>locus </a:t>
            </a:r>
            <a:r>
              <a:rPr sz="4800" spc="-9" dirty="0">
                <a:latin typeface="+mn-lt"/>
                <a:cs typeface="Carlito"/>
              </a:rPr>
              <a:t>of  homologous</a:t>
            </a:r>
            <a:r>
              <a:rPr sz="4800" dirty="0">
                <a:latin typeface="+mn-lt"/>
                <a:cs typeface="Carlito"/>
              </a:rPr>
              <a:t> </a:t>
            </a:r>
            <a:r>
              <a:rPr sz="4800" spc="-18" dirty="0">
                <a:latin typeface="+mn-lt"/>
                <a:cs typeface="Carlito"/>
              </a:rPr>
              <a:t>chromosomes</a:t>
            </a:r>
            <a:r>
              <a:rPr sz="5700" spc="-18" dirty="0">
                <a:latin typeface="Carlito"/>
                <a:cs typeface="Carlito"/>
              </a:rPr>
              <a:t>.</a:t>
            </a:r>
            <a:endParaRPr sz="57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33020" y="3017520"/>
            <a:ext cx="5189220" cy="6469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953" y="429386"/>
            <a:ext cx="11403330" cy="1264265"/>
          </a:xfrm>
          <a:prstGeom prst="rect">
            <a:avLst/>
          </a:prstGeom>
        </p:spPr>
        <p:txBody>
          <a:bodyPr vert="horz" wrap="square" lIns="0" tIns="22678" rIns="0" bIns="0" rtlCol="0">
            <a:spAutoFit/>
          </a:bodyPr>
          <a:lstStyle/>
          <a:p>
            <a:pPr marL="22678">
              <a:spcBef>
                <a:spcPts val="179"/>
              </a:spcBef>
            </a:pPr>
            <a:r>
              <a:rPr sz="7900" i="1" spc="-18" dirty="0"/>
              <a:t>Inheritance </a:t>
            </a:r>
            <a:r>
              <a:rPr sz="7900" i="1" spc="-9" dirty="0"/>
              <a:t>of two</a:t>
            </a:r>
            <a:r>
              <a:rPr sz="7900" i="1" spc="-98" dirty="0"/>
              <a:t> </a:t>
            </a:r>
            <a:r>
              <a:rPr sz="7900" i="1" dirty="0"/>
              <a:t>gene:</a:t>
            </a:r>
            <a:endParaRPr sz="7900"/>
          </a:p>
        </p:txBody>
      </p:sp>
      <p:sp>
        <p:nvSpPr>
          <p:cNvPr id="3" name="object 3"/>
          <p:cNvSpPr txBox="1"/>
          <p:nvPr/>
        </p:nvSpPr>
        <p:spPr>
          <a:xfrm>
            <a:off x="1046481" y="1659255"/>
            <a:ext cx="15938499" cy="7155520"/>
          </a:xfrm>
          <a:prstGeom prst="rect">
            <a:avLst/>
          </a:prstGeom>
        </p:spPr>
        <p:txBody>
          <a:bodyPr vert="horz" wrap="square" lIns="0" tIns="114526" rIns="0" bIns="0" rtlCol="0">
            <a:spAutoFit/>
          </a:bodyPr>
          <a:lstStyle/>
          <a:p>
            <a:pPr marL="657673" marR="2302991" indent="-612317" algn="just">
              <a:lnSpc>
                <a:spcPts val="5786"/>
              </a:lnSpc>
              <a:spcBef>
                <a:spcPts val="902"/>
              </a:spcBef>
              <a:buFont typeface="Arial"/>
              <a:buChar char="•"/>
              <a:tabLst>
                <a:tab pos="657673" algn="l"/>
              </a:tabLst>
            </a:pPr>
            <a:r>
              <a:rPr sz="5400" b="1" i="1" spc="-36" dirty="0">
                <a:latin typeface="Carlito"/>
                <a:cs typeface="Carlito"/>
              </a:rPr>
              <a:t>Mendel’s </a:t>
            </a:r>
            <a:r>
              <a:rPr sz="5400" b="1" i="1" dirty="0">
                <a:latin typeface="Carlito"/>
                <a:cs typeface="Carlito"/>
              </a:rPr>
              <a:t>2nd law </a:t>
            </a:r>
            <a:r>
              <a:rPr sz="5400" b="1" i="1" spc="-9" dirty="0">
                <a:latin typeface="Carlito"/>
                <a:cs typeface="Carlito"/>
              </a:rPr>
              <a:t>or </a:t>
            </a:r>
            <a:r>
              <a:rPr sz="5400" b="1" i="1" dirty="0">
                <a:latin typeface="Carlito"/>
                <a:cs typeface="Carlito"/>
              </a:rPr>
              <a:t>Law </a:t>
            </a:r>
            <a:r>
              <a:rPr sz="5400" b="1" i="1" spc="-9" dirty="0">
                <a:latin typeface="Carlito"/>
                <a:cs typeface="Carlito"/>
              </a:rPr>
              <a:t>of </a:t>
            </a:r>
            <a:r>
              <a:rPr sz="5400" b="1" i="1" dirty="0">
                <a:latin typeface="Carlito"/>
                <a:cs typeface="Carlito"/>
              </a:rPr>
              <a:t>independent  </a:t>
            </a:r>
            <a:r>
              <a:rPr sz="5400" b="1" i="1" spc="-9" dirty="0">
                <a:latin typeface="Carlito"/>
                <a:cs typeface="Carlito"/>
              </a:rPr>
              <a:t>assortment:</a:t>
            </a:r>
            <a:endParaRPr sz="5400">
              <a:latin typeface="Carlito"/>
              <a:cs typeface="Carlito"/>
            </a:endParaRPr>
          </a:p>
          <a:p>
            <a:pPr marL="657673" marR="2024046" indent="-612317" algn="just">
              <a:lnSpc>
                <a:spcPts val="5786"/>
              </a:lnSpc>
              <a:spcBef>
                <a:spcPts val="1295"/>
              </a:spcBef>
              <a:buFont typeface="Arial"/>
              <a:buChar char="•"/>
              <a:tabLst>
                <a:tab pos="657673" algn="l"/>
              </a:tabLst>
            </a:pPr>
            <a:r>
              <a:rPr sz="5400" dirty="0">
                <a:latin typeface="Carlito"/>
                <a:cs typeface="Carlito"/>
              </a:rPr>
              <a:t>It </a:t>
            </a:r>
            <a:r>
              <a:rPr sz="5400" spc="-45" dirty="0">
                <a:latin typeface="Carlito"/>
                <a:cs typeface="Carlito"/>
              </a:rPr>
              <a:t>states </a:t>
            </a:r>
            <a:r>
              <a:rPr sz="5400" spc="-9" dirty="0">
                <a:latin typeface="Carlito"/>
                <a:cs typeface="Carlito"/>
              </a:rPr>
              <a:t>that, </a:t>
            </a:r>
            <a:r>
              <a:rPr sz="5400" spc="-36" dirty="0">
                <a:latin typeface="Carlito"/>
                <a:cs typeface="Carlito"/>
              </a:rPr>
              <a:t>‘factors </a:t>
            </a:r>
            <a:r>
              <a:rPr sz="5400" spc="-45" dirty="0">
                <a:latin typeface="Carlito"/>
                <a:cs typeface="Carlito"/>
              </a:rPr>
              <a:t>for different </a:t>
            </a:r>
            <a:r>
              <a:rPr sz="5400" spc="-27" dirty="0">
                <a:latin typeface="Carlito"/>
                <a:cs typeface="Carlito"/>
              </a:rPr>
              <a:t>pairs </a:t>
            </a:r>
            <a:r>
              <a:rPr sz="5400" spc="-9" dirty="0">
                <a:latin typeface="Carlito"/>
                <a:cs typeface="Carlito"/>
              </a:rPr>
              <a:t>of  </a:t>
            </a:r>
            <a:r>
              <a:rPr sz="5400" spc="-27" dirty="0">
                <a:latin typeface="Carlito"/>
                <a:cs typeface="Carlito"/>
              </a:rPr>
              <a:t>contrasting characters </a:t>
            </a:r>
            <a:r>
              <a:rPr sz="5400" dirty="0">
                <a:latin typeface="Carlito"/>
                <a:cs typeface="Carlito"/>
              </a:rPr>
              <a:t>in a </a:t>
            </a:r>
            <a:r>
              <a:rPr sz="5400" spc="-27" dirty="0">
                <a:latin typeface="Carlito"/>
                <a:cs typeface="Carlito"/>
              </a:rPr>
              <a:t>hybrid </a:t>
            </a:r>
            <a:r>
              <a:rPr sz="5400" spc="-9" dirty="0">
                <a:latin typeface="Carlito"/>
                <a:cs typeface="Carlito"/>
              </a:rPr>
              <a:t>assorted  </a:t>
            </a:r>
            <a:r>
              <a:rPr sz="5400" spc="-18" dirty="0">
                <a:latin typeface="Carlito"/>
                <a:cs typeface="Carlito"/>
              </a:rPr>
              <a:t>(distributed) independently </a:t>
            </a:r>
            <a:r>
              <a:rPr sz="5400" spc="-9" dirty="0">
                <a:latin typeface="Carlito"/>
                <a:cs typeface="Carlito"/>
              </a:rPr>
              <a:t>during </a:t>
            </a:r>
            <a:r>
              <a:rPr sz="5400" spc="-36" dirty="0">
                <a:latin typeface="Carlito"/>
                <a:cs typeface="Carlito"/>
              </a:rPr>
              <a:t>gamete  </a:t>
            </a:r>
            <a:r>
              <a:rPr sz="5400" spc="-18" dirty="0">
                <a:latin typeface="Carlito"/>
                <a:cs typeface="Carlito"/>
              </a:rPr>
              <a:t>formation.</a:t>
            </a:r>
            <a:endParaRPr sz="5400">
              <a:latin typeface="Carlito"/>
              <a:cs typeface="Carlito"/>
            </a:endParaRPr>
          </a:p>
          <a:p>
            <a:pPr marL="657673" marR="748387" indent="-612317">
              <a:lnSpc>
                <a:spcPct val="90000"/>
              </a:lnSpc>
              <a:spcBef>
                <a:spcPts val="1286"/>
              </a:spcBef>
              <a:buFont typeface="Arial"/>
              <a:buChar char="•"/>
              <a:tabLst>
                <a:tab pos="656539" algn="l"/>
                <a:tab pos="657673" algn="l"/>
              </a:tabLst>
            </a:pPr>
            <a:r>
              <a:rPr sz="5400" spc="-18" smtClean="0">
                <a:latin typeface="Carlito"/>
                <a:cs typeface="Carlito"/>
              </a:rPr>
              <a:t>Dihybrid </a:t>
            </a:r>
            <a:r>
              <a:rPr sz="5400" spc="-27" dirty="0">
                <a:latin typeface="Carlito"/>
                <a:cs typeface="Carlito"/>
              </a:rPr>
              <a:t>cross: </a:t>
            </a:r>
            <a:r>
              <a:rPr sz="5400" spc="-9" dirty="0">
                <a:latin typeface="Carlito"/>
                <a:cs typeface="Carlito"/>
              </a:rPr>
              <a:t>The </a:t>
            </a:r>
            <a:r>
              <a:rPr sz="5400" spc="-27" dirty="0">
                <a:latin typeface="Carlito"/>
                <a:cs typeface="Carlito"/>
              </a:rPr>
              <a:t>cross </a:t>
            </a:r>
            <a:r>
              <a:rPr sz="5400" spc="-18" dirty="0">
                <a:latin typeface="Carlito"/>
                <a:cs typeface="Carlito"/>
              </a:rPr>
              <a:t>between two </a:t>
            </a:r>
            <a:r>
              <a:rPr sz="5400" spc="-27" dirty="0">
                <a:latin typeface="Carlito"/>
                <a:cs typeface="Carlito"/>
              </a:rPr>
              <a:t>parents,  </a:t>
            </a:r>
            <a:r>
              <a:rPr sz="5400" dirty="0">
                <a:latin typeface="Carlito"/>
                <a:cs typeface="Carlito"/>
              </a:rPr>
              <a:t>which </a:t>
            </a:r>
            <a:r>
              <a:rPr sz="5400" spc="-54" dirty="0">
                <a:latin typeface="Carlito"/>
                <a:cs typeface="Carlito"/>
              </a:rPr>
              <a:t>differs </a:t>
            </a:r>
            <a:r>
              <a:rPr sz="5400" dirty="0">
                <a:latin typeface="Carlito"/>
                <a:cs typeface="Carlito"/>
              </a:rPr>
              <a:t>in </a:t>
            </a:r>
            <a:r>
              <a:rPr sz="5400" spc="-9" dirty="0">
                <a:latin typeface="Carlito"/>
                <a:cs typeface="Carlito"/>
              </a:rPr>
              <a:t>two </a:t>
            </a:r>
            <a:r>
              <a:rPr sz="5400" spc="-27" dirty="0">
                <a:latin typeface="Carlito"/>
                <a:cs typeface="Carlito"/>
              </a:rPr>
              <a:t>pairs </a:t>
            </a:r>
            <a:r>
              <a:rPr sz="5400" spc="-9" dirty="0">
                <a:latin typeface="Carlito"/>
                <a:cs typeface="Carlito"/>
              </a:rPr>
              <a:t>of </a:t>
            </a:r>
            <a:r>
              <a:rPr sz="5400" spc="-27" dirty="0">
                <a:latin typeface="Carlito"/>
                <a:cs typeface="Carlito"/>
              </a:rPr>
              <a:t>contrasting  characters.</a:t>
            </a:r>
            <a:endParaRPr sz="5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5289" y="486536"/>
            <a:ext cx="10236710" cy="1264265"/>
          </a:xfrm>
          <a:prstGeom prst="rect">
            <a:avLst/>
          </a:prstGeom>
        </p:spPr>
        <p:txBody>
          <a:bodyPr vert="horz" wrap="square" lIns="0" tIns="22678" rIns="0" bIns="0" rtlCol="0">
            <a:spAutoFit/>
          </a:bodyPr>
          <a:lstStyle/>
          <a:p>
            <a:pPr marL="22678">
              <a:spcBef>
                <a:spcPts val="179"/>
              </a:spcBef>
            </a:pPr>
            <a:r>
              <a:rPr sz="7900" b="0" i="0" spc="-27" dirty="0"/>
              <a:t>Dihybrid</a:t>
            </a:r>
            <a:r>
              <a:rPr sz="7900" b="0" i="0" spc="-62" dirty="0"/>
              <a:t> </a:t>
            </a:r>
            <a:r>
              <a:rPr sz="7900" b="0" i="0" spc="-27" dirty="0"/>
              <a:t>cross:</a:t>
            </a:r>
            <a:endParaRPr sz="7900"/>
          </a:p>
        </p:txBody>
      </p:sp>
      <p:sp>
        <p:nvSpPr>
          <p:cNvPr id="3" name="object 3"/>
          <p:cNvSpPr txBox="1"/>
          <p:nvPr/>
        </p:nvSpPr>
        <p:spPr>
          <a:xfrm>
            <a:off x="386077" y="1389926"/>
            <a:ext cx="3881122" cy="2223502"/>
          </a:xfrm>
          <a:prstGeom prst="rect">
            <a:avLst/>
          </a:prstGeom>
        </p:spPr>
        <p:txBody>
          <a:bodyPr vert="horz" wrap="square" lIns="0" tIns="22678" rIns="0" bIns="0" rtlCol="0">
            <a:spAutoFit/>
          </a:bodyPr>
          <a:lstStyle/>
          <a:p>
            <a:pPr marL="22678" marR="9071" indent="48759">
              <a:lnSpc>
                <a:spcPct val="142800"/>
              </a:lnSpc>
              <a:spcBef>
                <a:spcPts val="179"/>
              </a:spcBef>
            </a:pPr>
            <a:r>
              <a:rPr sz="5000" spc="-45" smtClean="0">
                <a:latin typeface="Carlito"/>
                <a:cs typeface="Carlito"/>
              </a:rPr>
              <a:t>Parents  </a:t>
            </a:r>
            <a:r>
              <a:rPr sz="5000" spc="-18" dirty="0">
                <a:latin typeface="Carlito"/>
                <a:cs typeface="Carlito"/>
              </a:rPr>
              <a:t>phe</a:t>
            </a:r>
            <a:r>
              <a:rPr sz="5000" spc="-36" dirty="0">
                <a:latin typeface="Carlito"/>
                <a:cs typeface="Carlito"/>
              </a:rPr>
              <a:t>n</a:t>
            </a:r>
            <a:r>
              <a:rPr sz="5000" spc="-18" dirty="0">
                <a:latin typeface="Carlito"/>
                <a:cs typeface="Carlito"/>
              </a:rPr>
              <a:t>oty</a:t>
            </a:r>
            <a:r>
              <a:rPr sz="5000" spc="-27" dirty="0">
                <a:latin typeface="Carlito"/>
                <a:cs typeface="Carlito"/>
              </a:rPr>
              <a:t>p</a:t>
            </a:r>
            <a:r>
              <a:rPr sz="5000" spc="-9" dirty="0">
                <a:latin typeface="Carlito"/>
                <a:cs typeface="Carlito"/>
              </a:rPr>
              <a:t>e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5740" y="2578797"/>
            <a:ext cx="5788660" cy="791196"/>
          </a:xfrm>
          <a:prstGeom prst="rect">
            <a:avLst/>
          </a:prstGeom>
        </p:spPr>
        <p:txBody>
          <a:bodyPr vert="horz" wrap="square" lIns="0" tIns="21544" rIns="0" bIns="0" rtlCol="0">
            <a:spAutoFit/>
          </a:bodyPr>
          <a:lstStyle/>
          <a:p>
            <a:pPr marL="22678">
              <a:spcBef>
                <a:spcPts val="170"/>
              </a:spcBef>
            </a:pPr>
            <a:r>
              <a:rPr sz="5000" spc="-36" dirty="0">
                <a:latin typeface="Carlito"/>
                <a:cs typeface="Carlito"/>
              </a:rPr>
              <a:t>Round</a:t>
            </a:r>
            <a:r>
              <a:rPr sz="5000" spc="-71" dirty="0">
                <a:latin typeface="Carlito"/>
                <a:cs typeface="Carlito"/>
              </a:rPr>
              <a:t> Yellow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50012" y="2578797"/>
            <a:ext cx="4587240" cy="791196"/>
          </a:xfrm>
          <a:prstGeom prst="rect">
            <a:avLst/>
          </a:prstGeom>
        </p:spPr>
        <p:txBody>
          <a:bodyPr vert="horz" wrap="square" lIns="0" tIns="21544" rIns="0" bIns="0" rtlCol="0">
            <a:spAutoFit/>
          </a:bodyPr>
          <a:lstStyle/>
          <a:p>
            <a:pPr marL="22678">
              <a:spcBef>
                <a:spcPts val="170"/>
              </a:spcBef>
            </a:pPr>
            <a:r>
              <a:rPr sz="5000" spc="-36" dirty="0">
                <a:latin typeface="Carlito"/>
                <a:cs typeface="Carlito"/>
              </a:rPr>
              <a:t>Wrinkled</a:t>
            </a:r>
            <a:r>
              <a:rPr sz="5000" spc="-80" dirty="0">
                <a:latin typeface="Carlito"/>
                <a:cs typeface="Carlito"/>
              </a:rPr>
              <a:t> </a:t>
            </a:r>
            <a:r>
              <a:rPr sz="5000" spc="-18" dirty="0">
                <a:latin typeface="Carlito"/>
                <a:cs typeface="Carlito"/>
              </a:rPr>
              <a:t>Green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144" y="3667811"/>
            <a:ext cx="3597656" cy="791196"/>
          </a:xfrm>
          <a:prstGeom prst="rect">
            <a:avLst/>
          </a:prstGeom>
        </p:spPr>
        <p:txBody>
          <a:bodyPr vert="horz" wrap="square" lIns="0" tIns="21544" rIns="0" bIns="0" rtlCol="0">
            <a:spAutoFit/>
          </a:bodyPr>
          <a:lstStyle/>
          <a:p>
            <a:pPr marL="22678">
              <a:spcBef>
                <a:spcPts val="170"/>
              </a:spcBef>
            </a:pPr>
            <a:r>
              <a:rPr sz="5000" spc="-18" dirty="0">
                <a:latin typeface="Carlito"/>
                <a:cs typeface="Carlito"/>
              </a:rPr>
              <a:t>genotype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2343" y="3432422"/>
            <a:ext cx="3715258" cy="2519506"/>
          </a:xfrm>
          <a:prstGeom prst="rect">
            <a:avLst/>
          </a:prstGeom>
        </p:spPr>
        <p:txBody>
          <a:bodyPr vert="horz" wrap="square" lIns="0" tIns="320899" rIns="0" bIns="0" rtlCol="0">
            <a:spAutoFit/>
          </a:bodyPr>
          <a:lstStyle/>
          <a:p>
            <a:pPr marL="22678">
              <a:spcBef>
                <a:spcPts val="2527"/>
              </a:spcBef>
            </a:pPr>
            <a:r>
              <a:rPr sz="5700" dirty="0">
                <a:latin typeface="Carlito"/>
                <a:cs typeface="Carlito"/>
              </a:rPr>
              <a:t>R</a:t>
            </a:r>
            <a:r>
              <a:rPr sz="5700" spc="-89" dirty="0">
                <a:latin typeface="Carlito"/>
                <a:cs typeface="Carlito"/>
              </a:rPr>
              <a:t>R</a:t>
            </a:r>
            <a:r>
              <a:rPr sz="5700" spc="-9" dirty="0">
                <a:latin typeface="Carlito"/>
                <a:cs typeface="Carlito"/>
              </a:rPr>
              <a:t>YY</a:t>
            </a:r>
            <a:endParaRPr sz="5700">
              <a:latin typeface="Carlito"/>
              <a:cs typeface="Carlito"/>
            </a:endParaRPr>
          </a:p>
          <a:p>
            <a:pPr marL="158749">
              <a:spcBef>
                <a:spcPts val="2634"/>
              </a:spcBef>
            </a:pPr>
            <a:r>
              <a:rPr sz="6400" spc="-89" dirty="0">
                <a:latin typeface="Carlito"/>
                <a:cs typeface="Carlito"/>
              </a:rPr>
              <a:t>RY</a:t>
            </a:r>
            <a:endParaRPr sz="6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21612" y="3572805"/>
            <a:ext cx="2494788" cy="2171655"/>
          </a:xfrm>
          <a:prstGeom prst="rect">
            <a:avLst/>
          </a:prstGeom>
        </p:spPr>
        <p:txBody>
          <a:bodyPr vert="horz" wrap="square" lIns="0" tIns="154213" rIns="0" bIns="0" rtlCol="0">
            <a:spAutoFit/>
          </a:bodyPr>
          <a:lstStyle/>
          <a:p>
            <a:pPr marL="22678">
              <a:spcBef>
                <a:spcPts val="1214"/>
              </a:spcBef>
            </a:pPr>
            <a:r>
              <a:rPr sz="5700" dirty="0">
                <a:latin typeface="Carlito"/>
                <a:cs typeface="Carlito"/>
              </a:rPr>
              <a:t>rr</a:t>
            </a:r>
            <a:r>
              <a:rPr sz="5700" spc="27" dirty="0">
                <a:latin typeface="Carlito"/>
                <a:cs typeface="Carlito"/>
              </a:rPr>
              <a:t>y</a:t>
            </a:r>
            <a:r>
              <a:rPr sz="5700" dirty="0">
                <a:latin typeface="Carlito"/>
                <a:cs typeface="Carlito"/>
              </a:rPr>
              <a:t>y</a:t>
            </a:r>
            <a:endParaRPr sz="5700">
              <a:latin typeface="Carlito"/>
              <a:cs typeface="Carlito"/>
            </a:endParaRPr>
          </a:p>
          <a:p>
            <a:pPr marL="173490">
              <a:spcBef>
                <a:spcPts val="1152"/>
              </a:spcBef>
            </a:pPr>
            <a:r>
              <a:rPr sz="6400" spc="27" dirty="0">
                <a:latin typeface="Carlito"/>
                <a:cs typeface="Carlito"/>
              </a:rPr>
              <a:t>ry</a:t>
            </a:r>
            <a:endParaRPr sz="6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249" y="4727637"/>
            <a:ext cx="3501950" cy="791196"/>
          </a:xfrm>
          <a:prstGeom prst="rect">
            <a:avLst/>
          </a:prstGeom>
        </p:spPr>
        <p:txBody>
          <a:bodyPr vert="horz" wrap="square" lIns="0" tIns="21544" rIns="0" bIns="0" rtlCol="0">
            <a:spAutoFit/>
          </a:bodyPr>
          <a:lstStyle/>
          <a:p>
            <a:pPr marL="22678">
              <a:spcBef>
                <a:spcPts val="170"/>
              </a:spcBef>
            </a:pPr>
            <a:r>
              <a:rPr sz="5000" spc="-89" dirty="0">
                <a:latin typeface="Carlito"/>
                <a:cs typeface="Carlito"/>
              </a:rPr>
              <a:t>g</a:t>
            </a:r>
            <a:r>
              <a:rPr sz="5000" spc="-9" dirty="0">
                <a:latin typeface="Carlito"/>
                <a:cs typeface="Carlito"/>
              </a:rPr>
              <a:t>am</a:t>
            </a:r>
            <a:r>
              <a:rPr sz="5000" spc="-27" dirty="0">
                <a:latin typeface="Carlito"/>
                <a:cs typeface="Carlito"/>
              </a:rPr>
              <a:t>e</a:t>
            </a:r>
            <a:r>
              <a:rPr sz="5000" spc="-62" dirty="0">
                <a:latin typeface="Carlito"/>
                <a:cs typeface="Carlito"/>
              </a:rPr>
              <a:t>t</a:t>
            </a:r>
            <a:r>
              <a:rPr sz="5000" spc="-9" dirty="0">
                <a:latin typeface="Carlito"/>
                <a:cs typeface="Carlito"/>
              </a:rPr>
              <a:t>es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944" y="6089523"/>
            <a:ext cx="4023360" cy="791196"/>
          </a:xfrm>
          <a:prstGeom prst="rect">
            <a:avLst/>
          </a:prstGeom>
        </p:spPr>
        <p:txBody>
          <a:bodyPr vert="horz" wrap="square" lIns="0" tIns="21544" rIns="0" bIns="0" rtlCol="0">
            <a:spAutoFit/>
          </a:bodyPr>
          <a:lstStyle/>
          <a:p>
            <a:pPr marL="22678">
              <a:spcBef>
                <a:spcPts val="170"/>
              </a:spcBef>
            </a:pPr>
            <a:r>
              <a:rPr sz="5000" spc="-9" dirty="0">
                <a:latin typeface="Carlito"/>
                <a:cs typeface="Carlito"/>
              </a:rPr>
              <a:t>F1</a:t>
            </a:r>
            <a:r>
              <a:rPr sz="5000" spc="-116" dirty="0">
                <a:latin typeface="Carlito"/>
                <a:cs typeface="Carlito"/>
              </a:rPr>
              <a:t> </a:t>
            </a:r>
            <a:r>
              <a:rPr sz="5000" spc="-27" dirty="0">
                <a:latin typeface="Carlito"/>
                <a:cs typeface="Carlito"/>
              </a:rPr>
              <a:t>generation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0855" y="5754030"/>
            <a:ext cx="4497070" cy="2622784"/>
          </a:xfrm>
          <a:prstGeom prst="rect">
            <a:avLst/>
          </a:prstGeom>
        </p:spPr>
        <p:txBody>
          <a:bodyPr vert="horz" wrap="square" lIns="0" tIns="410479" rIns="0" bIns="0" rtlCol="0">
            <a:spAutoFit/>
          </a:bodyPr>
          <a:lstStyle/>
          <a:p>
            <a:pPr marL="1063616">
              <a:spcBef>
                <a:spcPts val="3232"/>
              </a:spcBef>
            </a:pPr>
            <a:r>
              <a:rPr sz="6400" spc="-54" dirty="0">
                <a:latin typeface="Carlito"/>
                <a:cs typeface="Carlito"/>
              </a:rPr>
              <a:t>RrYy</a:t>
            </a:r>
            <a:endParaRPr sz="6400">
              <a:latin typeface="Carlito"/>
              <a:cs typeface="Carlito"/>
            </a:endParaRPr>
          </a:p>
          <a:p>
            <a:pPr marL="22678">
              <a:spcBef>
                <a:spcPts val="2732"/>
              </a:spcBef>
            </a:pPr>
            <a:r>
              <a:rPr sz="5700" spc="-27" dirty="0">
                <a:latin typeface="Carlito"/>
                <a:cs typeface="Carlito"/>
              </a:rPr>
              <a:t>Round</a:t>
            </a:r>
            <a:r>
              <a:rPr sz="5700" spc="-152" dirty="0">
                <a:latin typeface="Carlito"/>
                <a:cs typeface="Carlito"/>
              </a:rPr>
              <a:t> </a:t>
            </a:r>
            <a:r>
              <a:rPr sz="5700" spc="-71" dirty="0">
                <a:latin typeface="Carlito"/>
                <a:cs typeface="Carlito"/>
              </a:rPr>
              <a:t>Yellow</a:t>
            </a:r>
            <a:endParaRPr sz="5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4185" y="8915552"/>
            <a:ext cx="11812270" cy="1114361"/>
          </a:xfrm>
          <a:prstGeom prst="rect">
            <a:avLst/>
          </a:prstGeom>
        </p:spPr>
        <p:txBody>
          <a:bodyPr vert="horz" wrap="square" lIns="0" tIns="21544" rIns="0" bIns="0" rtlCol="0">
            <a:spAutoFit/>
          </a:bodyPr>
          <a:lstStyle/>
          <a:p>
            <a:pPr marL="22678">
              <a:spcBef>
                <a:spcPts val="170"/>
              </a:spcBef>
            </a:pPr>
            <a:r>
              <a:rPr sz="7100" spc="-9" dirty="0">
                <a:latin typeface="Carlito"/>
                <a:cs typeface="Carlito"/>
              </a:rPr>
              <a:t>Phenotypic </a:t>
            </a:r>
            <a:r>
              <a:rPr sz="7100" spc="-54" dirty="0">
                <a:latin typeface="Carlito"/>
                <a:cs typeface="Carlito"/>
              </a:rPr>
              <a:t>ratio </a:t>
            </a:r>
            <a:r>
              <a:rPr sz="7100" spc="-9" dirty="0">
                <a:latin typeface="Carlito"/>
                <a:cs typeface="Carlito"/>
              </a:rPr>
              <a:t>: 9 : 3 : 3 :</a:t>
            </a:r>
            <a:r>
              <a:rPr sz="7100" spc="27" dirty="0">
                <a:latin typeface="Carlito"/>
                <a:cs typeface="Carlito"/>
              </a:rPr>
              <a:t> </a:t>
            </a:r>
            <a:r>
              <a:rPr sz="7100" spc="-9" dirty="0">
                <a:latin typeface="Carlito"/>
                <a:cs typeface="Carlito"/>
              </a:rPr>
              <a:t>1</a:t>
            </a:r>
            <a:endParaRPr sz="71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7340" y="1943100"/>
            <a:ext cx="16047720" cy="6619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0" y="475107"/>
            <a:ext cx="10172700" cy="971877"/>
          </a:xfrm>
          <a:prstGeom prst="rect">
            <a:avLst/>
          </a:prstGeom>
        </p:spPr>
        <p:txBody>
          <a:bodyPr vert="horz" wrap="square" lIns="0" tIns="22678" rIns="0" bIns="0" rtlCol="0">
            <a:spAutoFit/>
          </a:bodyPr>
          <a:lstStyle/>
          <a:p>
            <a:pPr marL="22678">
              <a:spcBef>
                <a:spcPts val="179"/>
              </a:spcBef>
            </a:pPr>
            <a:r>
              <a:rPr sz="6000" i="1" spc="-27" dirty="0">
                <a:latin typeface="+mn-lt"/>
              </a:rPr>
              <a:t>Dihybrid </a:t>
            </a:r>
            <a:r>
              <a:rPr sz="6000" i="1" spc="-45" dirty="0">
                <a:latin typeface="+mn-lt"/>
              </a:rPr>
              <a:t>test</a:t>
            </a:r>
            <a:r>
              <a:rPr sz="6000" i="1" spc="-62" dirty="0">
                <a:latin typeface="+mn-lt"/>
              </a:rPr>
              <a:t> </a:t>
            </a:r>
            <a:r>
              <a:rPr sz="6000" i="1" dirty="0">
                <a:latin typeface="+mn-lt"/>
              </a:rPr>
              <a:t>cross.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4760" y="1977008"/>
            <a:ext cx="14513560" cy="4110869"/>
          </a:xfrm>
          <a:prstGeom prst="rect">
            <a:avLst/>
          </a:prstGeom>
        </p:spPr>
        <p:txBody>
          <a:bodyPr vert="horz" wrap="square" lIns="0" tIns="23812" rIns="0" bIns="0" rtlCol="0">
            <a:spAutoFit/>
          </a:bodyPr>
          <a:lstStyle/>
          <a:p>
            <a:pPr marL="634995" marR="340176" indent="-612317">
              <a:spcBef>
                <a:spcPts val="187"/>
              </a:spcBef>
              <a:buFont typeface="Arial"/>
              <a:buChar char="•"/>
              <a:tabLst>
                <a:tab pos="633861" algn="l"/>
                <a:tab pos="634995" algn="l"/>
              </a:tabLst>
            </a:pPr>
            <a:r>
              <a:rPr sz="4800" spc="-9" dirty="0">
                <a:latin typeface="+mn-lt"/>
                <a:cs typeface="Carlito"/>
              </a:rPr>
              <a:t>F1 </a:t>
            </a:r>
            <a:r>
              <a:rPr sz="4800" spc="-18" dirty="0">
                <a:latin typeface="+mn-lt"/>
                <a:cs typeface="Carlito"/>
              </a:rPr>
              <a:t>hybrid </a:t>
            </a:r>
            <a:r>
              <a:rPr sz="4800" dirty="0">
                <a:latin typeface="+mn-lt"/>
                <a:cs typeface="Carlito"/>
              </a:rPr>
              <a:t>is </a:t>
            </a:r>
            <a:r>
              <a:rPr sz="4800" spc="-18" dirty="0">
                <a:latin typeface="+mn-lt"/>
                <a:cs typeface="Carlito"/>
              </a:rPr>
              <a:t>crossed </a:t>
            </a:r>
            <a:r>
              <a:rPr sz="4800" dirty="0">
                <a:latin typeface="+mn-lt"/>
                <a:cs typeface="Carlito"/>
              </a:rPr>
              <a:t>with </a:t>
            </a:r>
            <a:r>
              <a:rPr sz="4800" spc="-18" dirty="0">
                <a:latin typeface="+mn-lt"/>
                <a:cs typeface="Carlito"/>
              </a:rPr>
              <a:t>recessive green  </a:t>
            </a:r>
            <a:r>
              <a:rPr sz="4800" dirty="0">
                <a:latin typeface="+mn-lt"/>
                <a:cs typeface="Carlito"/>
              </a:rPr>
              <a:t>wrinkled </a:t>
            </a:r>
            <a:r>
              <a:rPr sz="4800" spc="-9" dirty="0">
                <a:latin typeface="+mn-lt"/>
                <a:cs typeface="Carlito"/>
              </a:rPr>
              <a:t>pea</a:t>
            </a:r>
            <a:r>
              <a:rPr sz="4800" dirty="0">
                <a:latin typeface="+mn-lt"/>
                <a:cs typeface="Carlito"/>
              </a:rPr>
              <a:t> </a:t>
            </a:r>
            <a:r>
              <a:rPr sz="4800" spc="-18" dirty="0">
                <a:latin typeface="+mn-lt"/>
                <a:cs typeface="Carlito"/>
              </a:rPr>
              <a:t>plant.</a:t>
            </a:r>
            <a:endParaRPr sz="4800">
              <a:latin typeface="+mn-lt"/>
              <a:cs typeface="Carlito"/>
            </a:endParaRPr>
          </a:p>
          <a:p>
            <a:pPr marL="634995" indent="-612317">
              <a:spcBef>
                <a:spcPts val="1375"/>
              </a:spcBef>
              <a:buFont typeface="Arial"/>
              <a:buChar char="•"/>
              <a:tabLst>
                <a:tab pos="633861" algn="l"/>
                <a:tab pos="634995" algn="l"/>
              </a:tabLst>
            </a:pPr>
            <a:r>
              <a:rPr sz="4800" spc="-18" dirty="0">
                <a:latin typeface="+mn-lt"/>
                <a:cs typeface="Carlito"/>
              </a:rPr>
              <a:t>Recessive green </a:t>
            </a:r>
            <a:r>
              <a:rPr sz="4800" dirty="0">
                <a:latin typeface="+mn-lt"/>
                <a:cs typeface="Carlito"/>
              </a:rPr>
              <a:t>wrinkled – </a:t>
            </a:r>
            <a:r>
              <a:rPr sz="4800" spc="-80" dirty="0">
                <a:latin typeface="+mn-lt"/>
                <a:cs typeface="Carlito"/>
              </a:rPr>
              <a:t>rryy, </a:t>
            </a:r>
            <a:r>
              <a:rPr sz="4800" spc="-9" dirty="0">
                <a:latin typeface="+mn-lt"/>
                <a:cs typeface="Carlito"/>
              </a:rPr>
              <a:t>Gamet</a:t>
            </a:r>
            <a:r>
              <a:rPr sz="4800" spc="-18" dirty="0">
                <a:latin typeface="+mn-lt"/>
                <a:cs typeface="Carlito"/>
              </a:rPr>
              <a:t> </a:t>
            </a:r>
            <a:r>
              <a:rPr sz="4800" spc="18" dirty="0">
                <a:latin typeface="+mn-lt"/>
                <a:cs typeface="Carlito"/>
              </a:rPr>
              <a:t>ry</a:t>
            </a:r>
            <a:endParaRPr sz="4800">
              <a:latin typeface="+mn-lt"/>
              <a:cs typeface="Carlito"/>
            </a:endParaRPr>
          </a:p>
          <a:p>
            <a:pPr marL="633861" marR="730244" indent="-633861">
              <a:lnSpc>
                <a:spcPct val="120000"/>
              </a:lnSpc>
              <a:buFont typeface="Arial"/>
              <a:buChar char="•"/>
              <a:tabLst>
                <a:tab pos="633861" algn="l"/>
                <a:tab pos="634995" algn="l"/>
                <a:tab pos="2814388" algn="l"/>
                <a:tab pos="3984593" algn="l"/>
                <a:tab pos="5013058" algn="l"/>
              </a:tabLst>
            </a:pPr>
            <a:r>
              <a:rPr sz="4800" spc="-9" dirty="0">
                <a:latin typeface="+mn-lt"/>
                <a:cs typeface="Carlito"/>
              </a:rPr>
              <a:t>F1 </a:t>
            </a:r>
            <a:r>
              <a:rPr sz="4800" spc="-18" dirty="0">
                <a:latin typeface="+mn-lt"/>
                <a:cs typeface="Carlito"/>
              </a:rPr>
              <a:t>hybrid </a:t>
            </a:r>
            <a:r>
              <a:rPr sz="4800" dirty="0">
                <a:latin typeface="+mn-lt"/>
                <a:cs typeface="Carlito"/>
              </a:rPr>
              <a:t>: </a:t>
            </a:r>
            <a:r>
              <a:rPr sz="4800" spc="-27" dirty="0">
                <a:latin typeface="+mn-lt"/>
                <a:cs typeface="Carlito"/>
              </a:rPr>
              <a:t>round </a:t>
            </a:r>
            <a:r>
              <a:rPr sz="4800" spc="-18" dirty="0">
                <a:latin typeface="+mn-lt"/>
                <a:cs typeface="Carlito"/>
              </a:rPr>
              <a:t>yellow- </a:t>
            </a:r>
            <a:r>
              <a:rPr sz="4800" spc="-116" dirty="0">
                <a:latin typeface="+mn-lt"/>
                <a:cs typeface="Carlito"/>
              </a:rPr>
              <a:t>RrYy, </a:t>
            </a:r>
            <a:r>
              <a:rPr sz="4800" spc="-9" dirty="0">
                <a:latin typeface="+mn-lt"/>
                <a:cs typeface="Carlito"/>
              </a:rPr>
              <a:t>Gamets:  </a:t>
            </a:r>
            <a:r>
              <a:rPr sz="4800" spc="-268" dirty="0">
                <a:latin typeface="+mn-lt"/>
                <a:cs typeface="Carlito"/>
              </a:rPr>
              <a:t>RY,</a:t>
            </a:r>
            <a:r>
              <a:rPr sz="4800" spc="-268">
                <a:latin typeface="+mn-lt"/>
                <a:cs typeface="Carlito"/>
              </a:rPr>
              <a:t>	</a:t>
            </a:r>
            <a:r>
              <a:rPr sz="4800" spc="-170" smtClean="0">
                <a:latin typeface="+mn-lt"/>
                <a:cs typeface="Carlito"/>
              </a:rPr>
              <a:t>Ry,</a:t>
            </a:r>
            <a:r>
              <a:rPr sz="4800" spc="-170" dirty="0">
                <a:latin typeface="+mn-lt"/>
                <a:cs typeface="Carlito"/>
              </a:rPr>
              <a:t>	</a:t>
            </a:r>
            <a:r>
              <a:rPr sz="4800" spc="-241" dirty="0">
                <a:latin typeface="+mn-lt"/>
                <a:cs typeface="Carlito"/>
              </a:rPr>
              <a:t>rY,	</a:t>
            </a:r>
            <a:r>
              <a:rPr sz="4800" spc="-125" dirty="0">
                <a:latin typeface="+mn-lt"/>
                <a:cs typeface="Carlito"/>
              </a:rPr>
              <a:t>ry.</a:t>
            </a:r>
            <a:endParaRPr sz="4800">
              <a:latin typeface="+mn-lt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6515101"/>
          <a:ext cx="17373600" cy="2539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4720"/>
                <a:gridCol w="3474720"/>
                <a:gridCol w="3474720"/>
                <a:gridCol w="3474720"/>
                <a:gridCol w="3474720"/>
              </a:tblGrid>
              <a:tr h="1672590">
                <a:tc>
                  <a:txBody>
                    <a:bodyPr/>
                    <a:lstStyle/>
                    <a:p>
                      <a:pPr marL="91440" marR="2311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Gam  </a:t>
                      </a:r>
                      <a:r>
                        <a:rPr sz="5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ets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b="1" spc="-7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RY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Ry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rY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b="1" spc="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ry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8669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spc="15" dirty="0">
                          <a:latin typeface="Carlito"/>
                          <a:cs typeface="Carlito"/>
                        </a:rPr>
                        <a:t>ry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spc="-30" dirty="0">
                          <a:latin typeface="Carlito"/>
                          <a:cs typeface="Carlito"/>
                        </a:rPr>
                        <a:t>RrYy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spc="5" dirty="0">
                          <a:latin typeface="Carlito"/>
                          <a:cs typeface="Carlito"/>
                        </a:rPr>
                        <a:t>Rryy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spc="5" dirty="0">
                          <a:latin typeface="Carlito"/>
                          <a:cs typeface="Carlito"/>
                        </a:rPr>
                        <a:t>rryY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400" spc="5" dirty="0">
                          <a:latin typeface="Carlito"/>
                          <a:cs typeface="Carlito"/>
                        </a:rPr>
                        <a:t>rryy</a:t>
                      </a:r>
                      <a:endParaRPr sz="5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63188" y="9079687"/>
            <a:ext cx="11881612" cy="900063"/>
          </a:xfrm>
          <a:prstGeom prst="rect">
            <a:avLst/>
          </a:prstGeom>
        </p:spPr>
        <p:txBody>
          <a:bodyPr vert="horz" wrap="square" lIns="0" tIns="22678" rIns="0" bIns="0" rtlCol="0">
            <a:spAutoFit/>
          </a:bodyPr>
          <a:lstStyle/>
          <a:p>
            <a:pPr marL="22678">
              <a:spcBef>
                <a:spcPts val="179"/>
              </a:spcBef>
            </a:pPr>
            <a:r>
              <a:rPr sz="5700" smtClean="0">
                <a:latin typeface="Carlito"/>
                <a:cs typeface="Carlito"/>
              </a:rPr>
              <a:t>Phenotypic </a:t>
            </a:r>
            <a:r>
              <a:rPr sz="5700" spc="-36" dirty="0">
                <a:latin typeface="Carlito"/>
                <a:cs typeface="Carlito"/>
              </a:rPr>
              <a:t>ratio </a:t>
            </a:r>
            <a:r>
              <a:rPr sz="5700" dirty="0">
                <a:latin typeface="Carlito"/>
                <a:cs typeface="Carlito"/>
              </a:rPr>
              <a:t>– 1 : 1 : 1</a:t>
            </a:r>
            <a:r>
              <a:rPr sz="5700" spc="-71" dirty="0">
                <a:latin typeface="Carlito"/>
                <a:cs typeface="Carlito"/>
              </a:rPr>
              <a:t> </a:t>
            </a:r>
            <a:r>
              <a:rPr sz="5700" dirty="0">
                <a:latin typeface="Carlito"/>
                <a:cs typeface="Carlito"/>
              </a:rPr>
              <a:t>:1</a:t>
            </a:r>
            <a:endParaRPr sz="5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8229600" cy="1143000"/>
          </a:xfrm>
        </p:spPr>
        <p:txBody>
          <a:bodyPr/>
          <a:lstStyle/>
          <a:p>
            <a:r>
              <a:rPr lang="en-US" dirty="0" smtClean="0"/>
              <a:t>TRI HYBRID CROSS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30722" name="Picture 2" descr="C:\Users\Admin\Desktop\NFG2l6hCw1-punnettsqu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40" y="1416017"/>
            <a:ext cx="15156180" cy="8870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0" y="388938"/>
            <a:ext cx="8229600" cy="1143000"/>
          </a:xfrm>
        </p:spPr>
        <p:txBody>
          <a:bodyPr/>
          <a:lstStyle/>
          <a:p>
            <a:r>
              <a:rPr lang="en-US" dirty="0" smtClean="0"/>
              <a:t>TEST CROSS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1780" y="1760220"/>
            <a:ext cx="13418820" cy="69723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Crossing</a:t>
            </a:r>
            <a:r>
              <a:rPr lang="en-US" sz="4800" dirty="0" smtClean="0"/>
              <a:t> of F1 individual having dominant phenotype with its homozygous recessive parent is called </a:t>
            </a:r>
            <a:r>
              <a:rPr lang="en-US" sz="4800" b="1" dirty="0" smtClean="0"/>
              <a:t>test cross</a:t>
            </a:r>
            <a:r>
              <a:rPr lang="en-US" sz="4800" dirty="0" smtClean="0"/>
              <a:t>. 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The</a:t>
            </a:r>
            <a:r>
              <a:rPr lang="en-US" sz="4800" dirty="0" smtClean="0"/>
              <a:t> </a:t>
            </a:r>
            <a:r>
              <a:rPr lang="en-US" sz="4800" b="1" dirty="0" smtClean="0"/>
              <a:t>test cross</a:t>
            </a:r>
            <a:r>
              <a:rPr lang="en-US" sz="4800" dirty="0" smtClean="0"/>
              <a:t> is used to determine whether the individuals exhibiting dominant character are homozygous or heterozygous.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0" y="388938"/>
            <a:ext cx="8229600" cy="1143000"/>
          </a:xfrm>
        </p:spPr>
        <p:txBody>
          <a:bodyPr/>
          <a:lstStyle/>
          <a:p>
            <a:r>
              <a:rPr lang="en-US" dirty="0" smtClean="0"/>
              <a:t>TEST CROSS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4580" y="1691640"/>
            <a:ext cx="8229600" cy="45259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4:0 ratio </a:t>
            </a:r>
          </a:p>
          <a:p>
            <a:r>
              <a:rPr lang="en-US" sz="6000" dirty="0" smtClean="0"/>
              <a:t>Unknown is homozygous dominant </a:t>
            </a:r>
          </a:p>
          <a:p>
            <a:r>
              <a:rPr lang="en-US" sz="6000" dirty="0" smtClean="0"/>
              <a:t>TT X </a:t>
            </a:r>
            <a:r>
              <a:rPr lang="en-US" sz="6000" dirty="0" err="1" smtClean="0"/>
              <a:t>tt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734800" y="5281507"/>
          <a:ext cx="618744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T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T</a:t>
                      </a:r>
                      <a:endParaRPr lang="en-US" sz="4400" dirty="0"/>
                    </a:p>
                  </a:txBody>
                  <a:tcPr/>
                </a:tc>
              </a:tr>
              <a:tr h="1164167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t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Tt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5400" dirty="0" err="1" smtClean="0"/>
                        <a:t>Tt</a:t>
                      </a:r>
                      <a:endParaRPr lang="en-US" sz="5400" dirty="0" smtClean="0"/>
                    </a:p>
                    <a:p>
                      <a:endParaRPr lang="en-US" sz="5400" dirty="0"/>
                    </a:p>
                  </a:txBody>
                  <a:tcPr/>
                </a:tc>
              </a:tr>
              <a:tr h="1164167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t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6000" dirty="0" err="1" smtClean="0"/>
                        <a:t>Tt</a:t>
                      </a:r>
                      <a:endParaRPr lang="en-US" sz="60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800" dirty="0" err="1" smtClean="0"/>
                        <a:t>Tt</a:t>
                      </a:r>
                      <a:endParaRPr lang="en-US" sz="48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6" ma:contentTypeDescription="Create a new document." ma:contentTypeScope="" ma:versionID="ad7e0f6e4a93098c1504d9b2cdfd626c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0984cf95eb3ff04783acaf0f9c1ba288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BBEC20-16D8-4EB5-BDDF-62C4AFB84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24c1f-f79b-4cd7-b1a0-8d390f924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228</Words>
  <Application>Microsoft Office PowerPoint</Application>
  <PresentationFormat>Custom</PresentationFormat>
  <Paragraphs>89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Slide 1</vt:lpstr>
      <vt:lpstr>Terminologies in Genetics:</vt:lpstr>
      <vt:lpstr>Inheritance of two gene:</vt:lpstr>
      <vt:lpstr>Dihybrid cross:</vt:lpstr>
      <vt:lpstr>Slide 5</vt:lpstr>
      <vt:lpstr>Dihybrid test cross.</vt:lpstr>
      <vt:lpstr>TRI HYBRID CROSS</vt:lpstr>
      <vt:lpstr>TEST CROSS </vt:lpstr>
      <vt:lpstr>TEST CROSS </vt:lpstr>
      <vt:lpstr>Test cross 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46</cp:revision>
  <dcterms:created xsi:type="dcterms:W3CDTF">2006-08-16T00:00:00Z</dcterms:created>
  <dcterms:modified xsi:type="dcterms:W3CDTF">2020-07-27T06:12:51Z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